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AA0472-4C24-3143-97F6-E0F052CBD228}" type="datetimeFigureOut">
              <a:rPr lang="en-US" smtClean="0"/>
              <a:t>7/9/17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0F6673-CB52-A74D-90BE-644E7AF255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e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28668"/>
            <a:ext cx="7848600" cy="1927225"/>
          </a:xfrm>
        </p:spPr>
        <p:txBody>
          <a:bodyPr/>
          <a:lstStyle/>
          <a:p>
            <a:pPr algn="ctr"/>
            <a:r>
              <a:rPr lang="en-US" sz="4000" dirty="0" smtClean="0">
                <a:latin typeface="Georgia"/>
                <a:cs typeface="Georgia"/>
              </a:rPr>
              <a:t>Medieval Legacies &amp; The Renaissance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renaissance-and-reformation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93" y="1714500"/>
            <a:ext cx="4457407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5729"/>
            <a:ext cx="4686593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57" y="37484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Renaissance</a:t>
            </a:r>
            <a:br>
              <a:rPr lang="en-US" dirty="0" smtClean="0"/>
            </a:br>
            <a:r>
              <a:rPr lang="en-US" dirty="0" smtClean="0"/>
              <a:t>1330-1530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0758"/>
            <a:ext cx="3826919" cy="5143760"/>
          </a:xfrm>
        </p:spPr>
        <p:txBody>
          <a:bodyPr/>
          <a:lstStyle/>
          <a:p>
            <a:r>
              <a:rPr lang="en-US" sz="1600" dirty="0" smtClean="0">
                <a:latin typeface="Georgia"/>
                <a:cs typeface="Georgia"/>
              </a:rPr>
              <a:t>A time of rebirth in the study of Greek and Roman Culture, art, architecture, literature, and learning</a:t>
            </a:r>
          </a:p>
          <a:p>
            <a:r>
              <a:rPr lang="en-US" sz="1600" dirty="0" smtClean="0">
                <a:latin typeface="Georgia"/>
                <a:cs typeface="Georgia"/>
              </a:rPr>
              <a:t>Began in Italy after the Black Death</a:t>
            </a:r>
          </a:p>
          <a:p>
            <a:r>
              <a:rPr lang="en-US" sz="1600" dirty="0" smtClean="0">
                <a:latin typeface="Georgia"/>
                <a:cs typeface="Georgia"/>
              </a:rPr>
              <a:t>Ended Medieval Era &amp; began Modern era</a:t>
            </a:r>
          </a:p>
          <a:p>
            <a:r>
              <a:rPr lang="en-US" sz="1600" dirty="0" smtClean="0">
                <a:latin typeface="Georgia"/>
                <a:cs typeface="Georgia"/>
              </a:rPr>
              <a:t>Focused more on humanity than religion</a:t>
            </a:r>
          </a:p>
          <a:p>
            <a:endParaRPr lang="en-US" dirty="0"/>
          </a:p>
        </p:txBody>
      </p:sp>
      <p:pic>
        <p:nvPicPr>
          <p:cNvPr id="4" name="Content Placeholder 4" descr="p74330-Las_Vegas-Renaissance_Art_in_the_Venetian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5339" y="354526"/>
            <a:ext cx="3938661" cy="6503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renaiss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691"/>
            <a:ext cx="5205339" cy="29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175"/>
            <a:ext cx="5105400" cy="753751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Italy?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9" y="902548"/>
            <a:ext cx="5177446" cy="5805635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Italy was divided into city-states: Independent city controlling its surrounding land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A variety of artistic thought &amp; expression from each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A lack of common defense against outside forces</a:t>
            </a:r>
          </a:p>
          <a:p>
            <a:pPr marL="274320" lvl="1" indent="0">
              <a:buNone/>
            </a:pPr>
            <a:endParaRPr lang="en-US" sz="1600" dirty="0" smtClean="0">
              <a:latin typeface="Georgia"/>
              <a:cs typeface="Georgia"/>
            </a:endParaRPr>
          </a:p>
          <a:p>
            <a:r>
              <a:rPr lang="en-US" sz="1600" dirty="0" smtClean="0">
                <a:latin typeface="Georgia"/>
                <a:cs typeface="Georgia"/>
              </a:rPr>
              <a:t>Each City-State was ran by ULTRA wealthy merchants and bankers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Focused on trade, luxurious living, and art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Money attracted artists and scholars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Merchants paid for artists work</a:t>
            </a:r>
          </a:p>
          <a:p>
            <a:pPr marL="274320" lvl="1" indent="0">
              <a:buNone/>
            </a:pPr>
            <a:endParaRPr lang="en-US" sz="1600" dirty="0" smtClean="0">
              <a:latin typeface="Georgia"/>
              <a:cs typeface="Georgia"/>
            </a:endParaRPr>
          </a:p>
          <a:p>
            <a:r>
              <a:rPr lang="en-US" sz="1600" dirty="0" smtClean="0">
                <a:latin typeface="Georgia"/>
                <a:cs typeface="Georgia"/>
              </a:rPr>
              <a:t>Merchants gained their wealth from the Spice Trade: The trade of luxury goods between Europe and Asia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Spices, Silk, Perfumes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Items moved from Asia to Italy where they were stored before being sent to the rest of Europe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Why Italy?</a:t>
            </a:r>
          </a:p>
          <a:p>
            <a:pPr marL="274320" lvl="1" indent="0">
              <a:buNone/>
            </a:pPr>
            <a:endParaRPr lang="en-US" sz="1400" dirty="0" smtClean="0">
              <a:latin typeface="Georgia"/>
              <a:cs typeface="Georgia"/>
            </a:endParaRPr>
          </a:p>
          <a:p>
            <a:r>
              <a:rPr lang="en-US" sz="1600" dirty="0" smtClean="0">
                <a:latin typeface="Georgia"/>
                <a:cs typeface="Georgia"/>
              </a:rPr>
              <a:t>Italians discovered Greco-Roman writings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Greek Scholars fled to Italy after the invasion of the Ottoman Empire</a:t>
            </a:r>
          </a:p>
          <a:p>
            <a:pPr lvl="1"/>
            <a:r>
              <a:rPr lang="en-US" sz="1400" dirty="0" smtClean="0">
                <a:latin typeface="Georgia"/>
                <a:cs typeface="Georgia"/>
              </a:rPr>
              <a:t>Greco Roman culture was something old that became cool again</a:t>
            </a:r>
            <a:endParaRPr lang="en-US" sz="1400" dirty="0">
              <a:latin typeface="Georgia"/>
              <a:cs typeface="Georgia"/>
            </a:endParaRPr>
          </a:p>
        </p:txBody>
      </p:sp>
      <p:pic>
        <p:nvPicPr>
          <p:cNvPr id="4" name="Content Placeholder 7" descr="renaissance italy[1]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87981"/>
            <a:ext cx="4038600" cy="6320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hans_holbein_d_j_-_sir_thomas_more_-_wga1152413462833786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7981"/>
            <a:ext cx="4038600" cy="6320202"/>
          </a:xfrm>
          <a:prstGeom prst="rect">
            <a:avLst/>
          </a:prstGeom>
        </p:spPr>
      </p:pic>
      <p:pic>
        <p:nvPicPr>
          <p:cNvPr id="7" name="Picture 6" descr="C:\Users\Brent\Desktop\Silk_Route_extant.JP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7981"/>
            <a:ext cx="4038600" cy="3645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colosseum4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7981"/>
            <a:ext cx="4038600" cy="3118163"/>
          </a:xfrm>
          <a:prstGeom prst="rect">
            <a:avLst/>
          </a:prstGeom>
        </p:spPr>
      </p:pic>
      <p:pic>
        <p:nvPicPr>
          <p:cNvPr id="11" name="Picture 10" descr="Parthen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06144"/>
            <a:ext cx="4038599" cy="32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488" y="252762"/>
            <a:ext cx="8229600" cy="990600"/>
          </a:xfrm>
        </p:spPr>
        <p:txBody>
          <a:bodyPr/>
          <a:lstStyle/>
          <a:p>
            <a:r>
              <a:rPr lang="en-US" dirty="0" smtClean="0"/>
              <a:t>A New Way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5" y="1243362"/>
            <a:ext cx="5937674" cy="5233638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Italian Merchants and intellectuals created three new principles that defined the Renaissance and acted as guidelines in Philosophy, art, architecture, and literature</a:t>
            </a:r>
          </a:p>
          <a:p>
            <a:endParaRPr lang="en-US" sz="1600" dirty="0" smtClean="0">
              <a:latin typeface="Georgia"/>
              <a:cs typeface="Georgia"/>
            </a:endParaRPr>
          </a:p>
          <a:p>
            <a:r>
              <a:rPr lang="en-US" sz="1600" dirty="0" smtClean="0">
                <a:latin typeface="Georgia"/>
                <a:cs typeface="Georgia"/>
              </a:rPr>
              <a:t>Humanism-Study and focus on human potential, glory, and understanding by modeling Classical Culture</a:t>
            </a:r>
          </a:p>
          <a:p>
            <a:pPr lvl="1"/>
            <a:r>
              <a:rPr lang="en-US" sz="1400" dirty="0" smtClean="0"/>
              <a:t>Acted as a curriculum for educating elite sons</a:t>
            </a:r>
          </a:p>
          <a:p>
            <a:pPr lvl="1"/>
            <a:r>
              <a:rPr lang="en-US" sz="1400" dirty="0" smtClean="0"/>
              <a:t>Study Rhetoric, arithmetic, grammar, geometry &amp; Astronomy</a:t>
            </a:r>
          </a:p>
          <a:p>
            <a:pPr lvl="1"/>
            <a:r>
              <a:rPr lang="en-US" sz="1400" dirty="0" smtClean="0"/>
              <a:t>Education could develop a mans limitless potential</a:t>
            </a:r>
          </a:p>
          <a:p>
            <a:pPr marL="274320" lvl="1" indent="0">
              <a:buNone/>
            </a:pPr>
            <a:endParaRPr lang="en-US" sz="1400" dirty="0" smtClean="0"/>
          </a:p>
          <a:p>
            <a:r>
              <a:rPr lang="en-US" sz="1600" dirty="0" smtClean="0">
                <a:latin typeface="Georgia"/>
                <a:cs typeface="Georgia"/>
              </a:rPr>
              <a:t>Individualism- The study and focus on humans as individuals, developing all aspects of one’s life</a:t>
            </a:r>
          </a:p>
          <a:p>
            <a:pPr lvl="1"/>
            <a:r>
              <a:rPr lang="en-US" sz="1400" dirty="0" smtClean="0"/>
              <a:t>Personal success over community</a:t>
            </a:r>
          </a:p>
          <a:p>
            <a:pPr lvl="1"/>
            <a:r>
              <a:rPr lang="en-US" sz="1400" dirty="0" smtClean="0"/>
              <a:t>Once educated through Humanism a man should seek greatness</a:t>
            </a:r>
          </a:p>
          <a:p>
            <a:pPr marL="274320" lvl="1" indent="0">
              <a:buNone/>
            </a:pPr>
            <a:endParaRPr lang="en-US" sz="1400" dirty="0" smtClean="0"/>
          </a:p>
          <a:p>
            <a:r>
              <a:rPr lang="en-US" sz="1700" dirty="0" smtClean="0">
                <a:latin typeface="Georgia"/>
                <a:cs typeface="Georgia"/>
              </a:rPr>
              <a:t>Secularism- Study of and focus on the material world more than spiritual world</a:t>
            </a:r>
          </a:p>
          <a:p>
            <a:pPr lvl="1"/>
            <a:r>
              <a:rPr lang="en-US" sz="1500" dirty="0" smtClean="0">
                <a:latin typeface="Georgia"/>
                <a:cs typeface="Georgia"/>
              </a:rPr>
              <a:t>Living in the here and now as well as you can</a:t>
            </a:r>
          </a:p>
          <a:p>
            <a:pPr lvl="1"/>
            <a:r>
              <a:rPr lang="en-US" sz="1500" dirty="0" smtClean="0">
                <a:latin typeface="Georgia"/>
                <a:cs typeface="Georgia"/>
              </a:rPr>
              <a:t>Enjoy the benefits of success</a:t>
            </a:r>
          </a:p>
          <a:p>
            <a:pPr lvl="1"/>
            <a:r>
              <a:rPr lang="en-US" sz="1500" dirty="0" smtClean="0">
                <a:latin typeface="Georgia"/>
                <a:cs typeface="Georgia"/>
              </a:rPr>
              <a:t>Often led to greed and corruption</a:t>
            </a:r>
            <a:endParaRPr lang="en-US" sz="1500" dirty="0">
              <a:latin typeface="Georgia"/>
              <a:cs typeface="Georgia"/>
            </a:endParaRPr>
          </a:p>
        </p:txBody>
      </p:sp>
      <p:pic>
        <p:nvPicPr>
          <p:cNvPr id="4" name="Picture 3" descr="2000px-Happy_Human_black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49" y="0"/>
            <a:ext cx="2286000" cy="6858000"/>
          </a:xfrm>
          <a:prstGeom prst="rect">
            <a:avLst/>
          </a:prstGeom>
        </p:spPr>
      </p:pic>
      <p:pic>
        <p:nvPicPr>
          <p:cNvPr id="5" name="Picture 4" descr="25904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10" y="1852355"/>
            <a:ext cx="3312590" cy="2806700"/>
          </a:xfrm>
          <a:prstGeom prst="rect">
            <a:avLst/>
          </a:prstGeom>
        </p:spPr>
      </p:pic>
      <p:pic>
        <p:nvPicPr>
          <p:cNvPr id="6" name="Content Placeholder 8" descr="wealthy_sm2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745" y="1839655"/>
            <a:ext cx="4224255" cy="2819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79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Baldassare Castiglione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Niccolo Machiavelli</a:t>
            </a:r>
            <a:endParaRPr lang="en-US" dirty="0"/>
          </a:p>
        </p:txBody>
      </p:sp>
      <p:pic>
        <p:nvPicPr>
          <p:cNvPr id="10" name="Content Placeholder 9" descr="fall06specex_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29851" y="2362200"/>
            <a:ext cx="3332549" cy="3974080"/>
          </a:xfrm>
          <a:ln>
            <a:solidFill>
              <a:schemeClr val="tx1"/>
            </a:solidFill>
          </a:ln>
        </p:spPr>
      </p:pic>
      <p:pic>
        <p:nvPicPr>
          <p:cNvPr id="11" name="Content Placeholder 10" descr="machiavell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346339"/>
            <a:ext cx="3276600" cy="3958638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Renaissance (1330-1530)</a:t>
            </a:r>
          </a:p>
        </p:txBody>
      </p:sp>
    </p:spTree>
    <p:extLst>
      <p:ext uri="{BB962C8B-B14F-4D97-AF65-F5344CB8AC3E}">
        <p14:creationId xmlns:p14="http://schemas.microsoft.com/office/powerpoint/2010/main" val="689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2569233" y="1461390"/>
            <a:ext cx="8537448" cy="732974"/>
          </a:xfrm>
        </p:spPr>
        <p:txBody>
          <a:bodyPr/>
          <a:lstStyle/>
          <a:p>
            <a:pPr algn="ctr"/>
            <a:r>
              <a:rPr lang="en-US" dirty="0"/>
              <a:t>Baldassare Castiglione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Renaissance (1330-1530)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4419600" cy="4114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Wrote </a:t>
            </a:r>
            <a:r>
              <a:rPr lang="en-US" i="1" dirty="0" smtClean="0"/>
              <a:t>The Courtier</a:t>
            </a:r>
            <a:r>
              <a:rPr lang="en-US" dirty="0" smtClean="0"/>
              <a:t>.</a:t>
            </a:r>
            <a:endParaRPr lang="en-US" i="1" dirty="0" smtClean="0"/>
          </a:p>
          <a:p>
            <a:pPr lvl="1"/>
            <a:r>
              <a:rPr lang="en-US" sz="2400" u="sng" dirty="0" smtClean="0"/>
              <a:t>Guide to be a Civilized Man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Taught young men how to </a:t>
            </a:r>
            <a:r>
              <a:rPr lang="en-US" sz="2400" u="sng" dirty="0" smtClean="0"/>
              <a:t>act in all social situations</a:t>
            </a:r>
            <a:r>
              <a:rPr lang="en-US" sz="2400" dirty="0" smtClean="0"/>
              <a:t>.</a:t>
            </a:r>
          </a:p>
          <a:p>
            <a:pPr lvl="2"/>
            <a:r>
              <a:rPr lang="en-US" sz="2100" dirty="0" smtClean="0"/>
              <a:t>This idea became known as a </a:t>
            </a:r>
            <a:r>
              <a:rPr lang="en-US" sz="2100" u="sng" dirty="0" smtClean="0"/>
              <a:t>Renaissance Man</a:t>
            </a:r>
            <a:r>
              <a:rPr lang="en-US" sz="2100" dirty="0" smtClean="0"/>
              <a:t>.</a:t>
            </a:r>
          </a:p>
          <a:p>
            <a:pPr lvl="2"/>
            <a:r>
              <a:rPr lang="en-US" sz="2100" dirty="0" smtClean="0"/>
              <a:t>This means to be a </a:t>
            </a:r>
            <a:r>
              <a:rPr lang="en-US" sz="2100" u="sng" dirty="0" smtClean="0"/>
              <a:t>master of many skills</a:t>
            </a:r>
            <a:r>
              <a:rPr lang="en-US" sz="2100" dirty="0" smtClean="0"/>
              <a:t>.</a:t>
            </a:r>
          </a:p>
          <a:p>
            <a:pPr lvl="3"/>
            <a:r>
              <a:rPr lang="en-US" sz="1800" dirty="0"/>
              <a:t>Dancing, wrestling, music, war, arts, math, poetry, hunting, civic duty, oration.</a:t>
            </a:r>
            <a:endParaRPr lang="en-US" sz="1800" u="sng" dirty="0"/>
          </a:p>
        </p:txBody>
      </p:sp>
      <p:pic>
        <p:nvPicPr>
          <p:cNvPr id="6" name="Content Placeholder 7" descr="question_mar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819400"/>
            <a:ext cx="2895600" cy="3048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559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-2139927" y="1524000"/>
            <a:ext cx="8537448" cy="732974"/>
          </a:xfrm>
        </p:spPr>
        <p:txBody>
          <a:bodyPr/>
          <a:lstStyle/>
          <a:p>
            <a:pPr algn="ctr"/>
            <a:r>
              <a:rPr lang="en-US" dirty="0"/>
              <a:t>Baldassare Castiglione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Renaissance (1330-1530)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4419600" cy="4114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Wrote </a:t>
            </a:r>
            <a:r>
              <a:rPr lang="en-US" i="1" dirty="0" smtClean="0"/>
              <a:t>The Courtier</a:t>
            </a:r>
            <a:r>
              <a:rPr lang="en-US" dirty="0" smtClean="0"/>
              <a:t>.</a:t>
            </a:r>
            <a:endParaRPr lang="en-US" i="1" dirty="0" smtClean="0"/>
          </a:p>
          <a:p>
            <a:pPr lvl="1"/>
            <a:r>
              <a:rPr lang="en-US" sz="2400" u="sng" dirty="0" smtClean="0"/>
              <a:t>Guide to be a Civilized Man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Taught young men how to </a:t>
            </a:r>
            <a:r>
              <a:rPr lang="en-US" sz="2400" u="sng" dirty="0" smtClean="0"/>
              <a:t>act in all social situations</a:t>
            </a:r>
            <a:r>
              <a:rPr lang="en-US" sz="2400" dirty="0" smtClean="0"/>
              <a:t>.</a:t>
            </a:r>
          </a:p>
          <a:p>
            <a:pPr lvl="2"/>
            <a:r>
              <a:rPr lang="en-US" sz="2100" dirty="0" smtClean="0"/>
              <a:t>This idea became known as a </a:t>
            </a:r>
            <a:r>
              <a:rPr lang="en-US" sz="2100" u="sng" dirty="0" smtClean="0"/>
              <a:t>Renaissance Man</a:t>
            </a:r>
            <a:r>
              <a:rPr lang="en-US" sz="2100" dirty="0" smtClean="0"/>
              <a:t>.</a:t>
            </a:r>
          </a:p>
          <a:p>
            <a:pPr lvl="2"/>
            <a:r>
              <a:rPr lang="en-US" sz="2100" dirty="0" smtClean="0"/>
              <a:t>This means to be a </a:t>
            </a:r>
            <a:r>
              <a:rPr lang="en-US" sz="2100" u="sng" dirty="0" smtClean="0"/>
              <a:t>master of many skills</a:t>
            </a:r>
            <a:r>
              <a:rPr lang="en-US" sz="2100" dirty="0" smtClean="0"/>
              <a:t>.</a:t>
            </a:r>
          </a:p>
          <a:p>
            <a:pPr lvl="3"/>
            <a:r>
              <a:rPr lang="en-US" sz="1800" dirty="0" smtClean="0"/>
              <a:t>Dancing, wrestling, music, war, arts, math, poetry, hunting, civic duty, oration.</a:t>
            </a:r>
            <a:endParaRPr lang="en-US" sz="1800" u="sng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72000" y="2286000"/>
            <a:ext cx="4419600" cy="411480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What skills does a person need to be a “Renaissance Man/Woman” today? Why?</a:t>
            </a:r>
          </a:p>
          <a:p>
            <a:r>
              <a:rPr lang="en-US" sz="2100" dirty="0" smtClean="0"/>
              <a:t>What skills does a high school student need to be a “Renaissance Man/Woman” in GRC?</a:t>
            </a:r>
          </a:p>
          <a:p>
            <a:r>
              <a:rPr lang="en-US" sz="2100" dirty="0" smtClean="0"/>
              <a:t>Explain who might be a Renaissance Man/Woman in your life.</a:t>
            </a:r>
          </a:p>
          <a:p>
            <a:r>
              <a:rPr lang="en-US" sz="2100" dirty="0" smtClean="0"/>
              <a:t>What comparisons came we draw between necessary Renaissance skills &amp; modern skills?</a:t>
            </a:r>
          </a:p>
        </p:txBody>
      </p:sp>
    </p:spTree>
    <p:extLst>
      <p:ext uri="{BB962C8B-B14F-4D97-AF65-F5344CB8AC3E}">
        <p14:creationId xmlns:p14="http://schemas.microsoft.com/office/powerpoint/2010/main" val="28436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-2181599" y="1518534"/>
            <a:ext cx="8528305" cy="731520"/>
          </a:xfrm>
        </p:spPr>
        <p:txBody>
          <a:bodyPr/>
          <a:lstStyle/>
          <a:p>
            <a:pPr algn="ctr"/>
            <a:r>
              <a:rPr lang="en-US" dirty="0" smtClean="0"/>
              <a:t>Niccolo Machiavelli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Renaissance (1330-1530)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44196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Wrote </a:t>
            </a:r>
            <a:r>
              <a:rPr lang="en-US" i="1" dirty="0" smtClean="0"/>
              <a:t>The Prince</a:t>
            </a:r>
            <a:r>
              <a:rPr lang="en-US" dirty="0" smtClean="0"/>
              <a:t>.</a:t>
            </a:r>
            <a:endParaRPr lang="en-US" i="1" dirty="0" smtClean="0"/>
          </a:p>
          <a:p>
            <a:pPr lvl="1"/>
            <a:r>
              <a:rPr lang="en-US" sz="2400" u="sng" dirty="0" smtClean="0"/>
              <a:t>Guide to Politics &amp; GOV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Taught young men how to </a:t>
            </a:r>
            <a:r>
              <a:rPr lang="en-US" sz="2400" u="sng" dirty="0" smtClean="0"/>
              <a:t>take &amp; maintain authority in all situations</a:t>
            </a:r>
            <a:r>
              <a:rPr lang="en-US" sz="2400" dirty="0" smtClean="0"/>
              <a:t>.</a:t>
            </a:r>
          </a:p>
          <a:p>
            <a:pPr lvl="2"/>
            <a:r>
              <a:rPr lang="en-US" sz="2100" dirty="0" smtClean="0"/>
              <a:t>Basic ideas…</a:t>
            </a:r>
          </a:p>
        </p:txBody>
      </p:sp>
      <p:pic>
        <p:nvPicPr>
          <p:cNvPr id="6" name="Content Placeholder 7" descr="question_mar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819400"/>
            <a:ext cx="2895600" cy="3048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99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-2333645" y="1524000"/>
            <a:ext cx="8528305" cy="731520"/>
          </a:xfrm>
        </p:spPr>
        <p:txBody>
          <a:bodyPr/>
          <a:lstStyle/>
          <a:p>
            <a:pPr algn="ctr"/>
            <a:r>
              <a:rPr lang="en-US" dirty="0" smtClean="0"/>
              <a:t>Niccolo Machiavelli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Renaissance (1330-1530)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44196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Wrote </a:t>
            </a:r>
            <a:r>
              <a:rPr lang="en-US" i="1" dirty="0" smtClean="0"/>
              <a:t>The Prince</a:t>
            </a:r>
            <a:r>
              <a:rPr lang="en-US" dirty="0" smtClean="0"/>
              <a:t>.</a:t>
            </a:r>
            <a:endParaRPr lang="en-US" i="1" dirty="0" smtClean="0"/>
          </a:p>
          <a:p>
            <a:pPr lvl="1"/>
            <a:r>
              <a:rPr lang="en-US" sz="2400" u="sng" dirty="0" smtClean="0"/>
              <a:t>Guide to Politics &amp; GOV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Taught young men how to </a:t>
            </a:r>
            <a:r>
              <a:rPr lang="en-US" sz="2400" u="sng" dirty="0" smtClean="0"/>
              <a:t>take &amp; maintain authority in all situations</a:t>
            </a:r>
            <a:r>
              <a:rPr lang="en-US" sz="2400" dirty="0" smtClean="0"/>
              <a:t>.</a:t>
            </a:r>
          </a:p>
          <a:p>
            <a:pPr lvl="2"/>
            <a:r>
              <a:rPr lang="en-US" sz="2100" dirty="0" smtClean="0"/>
              <a:t>Basic ideas: </a:t>
            </a:r>
            <a:r>
              <a:rPr lang="en-US" sz="2100" u="sng" dirty="0" smtClean="0"/>
              <a:t>GOV does not follow morality or religion, GOV is good when effective, be both a fox &amp; a lion</a:t>
            </a:r>
            <a:r>
              <a:rPr lang="en-US" sz="2100" dirty="0" smtClean="0"/>
              <a:t>.</a:t>
            </a:r>
          </a:p>
          <a:p>
            <a:pPr lvl="2"/>
            <a:r>
              <a:rPr lang="en-US" sz="2100" dirty="0" smtClean="0"/>
              <a:t>What does all this mean?</a:t>
            </a:r>
          </a:p>
        </p:txBody>
      </p:sp>
      <p:pic>
        <p:nvPicPr>
          <p:cNvPr id="6" name="Content Placeholder 7" descr="question_mar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819400"/>
            <a:ext cx="2895600" cy="3048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45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-2271037" y="1554480"/>
            <a:ext cx="8528305" cy="731520"/>
          </a:xfrm>
        </p:spPr>
        <p:txBody>
          <a:bodyPr/>
          <a:lstStyle/>
          <a:p>
            <a:pPr algn="ctr"/>
            <a:r>
              <a:rPr lang="en-US" dirty="0" smtClean="0"/>
              <a:t>Niccolo Machiavelli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Renaissance (1330-1530)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152400" y="2286000"/>
            <a:ext cx="4419600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Wrote </a:t>
            </a:r>
            <a:r>
              <a:rPr lang="en-US" i="1" dirty="0" smtClean="0"/>
              <a:t>The Prince</a:t>
            </a:r>
            <a:r>
              <a:rPr lang="en-US" dirty="0" smtClean="0"/>
              <a:t>.</a:t>
            </a:r>
            <a:endParaRPr lang="en-US" i="1" dirty="0" smtClean="0"/>
          </a:p>
          <a:p>
            <a:pPr lvl="1"/>
            <a:r>
              <a:rPr lang="en-US" sz="2400" u="sng" dirty="0" smtClean="0"/>
              <a:t>Guide to Politics &amp; GOV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Taught young men how to </a:t>
            </a:r>
            <a:r>
              <a:rPr lang="en-US" sz="2400" u="sng" dirty="0" smtClean="0"/>
              <a:t>take &amp; maintain authority in all situations</a:t>
            </a:r>
            <a:r>
              <a:rPr lang="en-US" sz="2400" dirty="0" smtClean="0"/>
              <a:t>.</a:t>
            </a:r>
          </a:p>
          <a:p>
            <a:pPr lvl="2"/>
            <a:r>
              <a:rPr lang="en-US" sz="2100" dirty="0" smtClean="0"/>
              <a:t>Basic ideas: </a:t>
            </a:r>
            <a:r>
              <a:rPr lang="en-US" sz="2100" u="sng" dirty="0" smtClean="0"/>
              <a:t>GOV does not follow morality or religion, GOV is good when effective, be both a fox &amp; a lion</a:t>
            </a:r>
            <a:r>
              <a:rPr lang="en-US" sz="2100" dirty="0" smtClean="0"/>
              <a:t>.</a:t>
            </a:r>
          </a:p>
          <a:p>
            <a:pPr lvl="2"/>
            <a:r>
              <a:rPr lang="en-US" sz="2100" dirty="0" smtClean="0"/>
              <a:t>What does all this mean?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72000" y="2286000"/>
            <a:ext cx="4419600" cy="41148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Let’s answer a </a:t>
            </a:r>
            <a:r>
              <a:rPr lang="en-US" sz="2500" dirty="0"/>
              <a:t>few questions about leadership &amp; </a:t>
            </a:r>
            <a:r>
              <a:rPr lang="en-US" sz="2500" dirty="0" smtClean="0"/>
              <a:t>then Machiavelli</a:t>
            </a:r>
            <a:r>
              <a:rPr lang="en-US" sz="2500" dirty="0"/>
              <a:t>.</a:t>
            </a:r>
          </a:p>
          <a:p>
            <a:r>
              <a:rPr lang="en-US" sz="2500" dirty="0" smtClean="0"/>
              <a:t>In preparation for the ACT, we will now read an excerpt from </a:t>
            </a:r>
            <a:r>
              <a:rPr lang="en-US" sz="2500" i="1" dirty="0" smtClean="0"/>
              <a:t>The Prince</a:t>
            </a:r>
            <a:r>
              <a:rPr lang="en-US" sz="2500" dirty="0" smtClean="0"/>
              <a:t> &amp; answer ten (10) questions about the passage. We will go other this in 10 minutes.</a:t>
            </a:r>
          </a:p>
        </p:txBody>
      </p:sp>
    </p:spTree>
    <p:extLst>
      <p:ext uri="{BB962C8B-B14F-4D97-AF65-F5344CB8AC3E}">
        <p14:creationId xmlns:p14="http://schemas.microsoft.com/office/powerpoint/2010/main" val="23201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171930" cy="4718304"/>
          </a:xfrm>
        </p:spPr>
        <p:txBody>
          <a:bodyPr/>
          <a:lstStyle/>
          <a:p>
            <a:r>
              <a:rPr lang="en-US" dirty="0" smtClean="0"/>
              <a:t>Please take 5 minutes to answer the questions at the bottom of the page.</a:t>
            </a:r>
          </a:p>
          <a:p>
            <a:endParaRPr lang="en-US" dirty="0"/>
          </a:p>
          <a:p>
            <a:r>
              <a:rPr lang="en-US" dirty="0" smtClean="0"/>
              <a:t>Be prepared to share your answer!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 descr="C:\Users\Brent\Desktop\europe-map-of-europe-modern-wikipedia.png"/>
          <p:cNvPicPr>
            <a:picLocks noGrp="1" noChangeAspect="1" noChangeArrowheads="1"/>
          </p:cNvPicPr>
          <p:nvPr/>
        </p:nvPicPr>
        <p:blipFill>
          <a:blip r:embed="rId2" cstate="print"/>
          <a:srcRect l="1235" t="20962" r="209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 descr="C:\Users\Brent\Desktop\KISH_11_243.gif"/>
          <p:cNvPicPr>
            <a:picLocks noGrp="1" noChangeAspect="1" noChangeArrowheads="1"/>
          </p:cNvPicPr>
          <p:nvPr/>
        </p:nvPicPr>
        <p:blipFill>
          <a:blip r:embed="rId3" cstate="print"/>
          <a:srcRect l="3316" t="3264" r="5483" b="134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42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05" y="113642"/>
            <a:ext cx="8229600" cy="1143000"/>
          </a:xfrm>
        </p:spPr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Century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83" y="1162752"/>
            <a:ext cx="8746053" cy="5429157"/>
          </a:xfrm>
        </p:spPr>
        <p:txBody>
          <a:bodyPr/>
          <a:lstStyle/>
          <a:p>
            <a:r>
              <a:rPr lang="en-US" dirty="0" smtClean="0"/>
              <a:t>Defined by a class system: A Hierarchy of people in a society determined by economic, political, and cultural traits.</a:t>
            </a:r>
          </a:p>
          <a:p>
            <a:pPr lvl="1"/>
            <a:r>
              <a:rPr lang="en-US" dirty="0" smtClean="0"/>
              <a:t>What is a hierarchy? Examples?</a:t>
            </a:r>
          </a:p>
          <a:p>
            <a:r>
              <a:rPr lang="en-US" dirty="0" smtClean="0"/>
              <a:t>Economic- Money, Trade, and business</a:t>
            </a:r>
          </a:p>
          <a:p>
            <a:r>
              <a:rPr lang="en-US" dirty="0" smtClean="0"/>
              <a:t>Political-Government, officials, policies, laws, right elections</a:t>
            </a:r>
          </a:p>
          <a:p>
            <a:r>
              <a:rPr lang="en-US" dirty="0" smtClean="0"/>
              <a:t>Cultural- Social Values, beliefs, norms, traditions, practices</a:t>
            </a:r>
          </a:p>
          <a:p>
            <a:r>
              <a:rPr lang="en-US" dirty="0" smtClean="0"/>
              <a:t>The four main groups in medieval Europe were</a:t>
            </a:r>
          </a:p>
          <a:p>
            <a:pPr lvl="1"/>
            <a:r>
              <a:rPr lang="en-US" dirty="0" smtClean="0"/>
              <a:t>Nobles</a:t>
            </a:r>
          </a:p>
          <a:p>
            <a:pPr lvl="1"/>
            <a:r>
              <a:rPr lang="en-US" dirty="0" smtClean="0"/>
              <a:t>Clergy</a:t>
            </a:r>
          </a:p>
          <a:p>
            <a:pPr lvl="1"/>
            <a:r>
              <a:rPr lang="en-US" dirty="0" smtClean="0"/>
              <a:t>Merchants</a:t>
            </a:r>
          </a:p>
          <a:p>
            <a:pPr lvl="1"/>
            <a:r>
              <a:rPr lang="en-US" dirty="0" smtClean="0"/>
              <a:t>Peasants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creen Shot 2016-07-10 at 4.0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08" y="4168017"/>
            <a:ext cx="6087056" cy="25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029200"/>
          </a:xfrm>
        </p:spPr>
        <p:txBody>
          <a:bodyPr>
            <a:normAutofit/>
          </a:bodyPr>
          <a:lstStyle/>
          <a:p>
            <a:pPr lvl="1"/>
            <a:r>
              <a:rPr lang="en-US" sz="2300" dirty="0" smtClean="0"/>
              <a:t>Ran GOV/military.</a:t>
            </a:r>
          </a:p>
          <a:p>
            <a:pPr lvl="1"/>
            <a:r>
              <a:rPr lang="en-US" sz="2300" dirty="0" smtClean="0"/>
              <a:t>Titles were hereditary.</a:t>
            </a:r>
          </a:p>
          <a:p>
            <a:pPr lvl="2"/>
            <a:r>
              <a:rPr lang="en-US" sz="2100" dirty="0" smtClean="0"/>
              <a:t>Passed down from generations.</a:t>
            </a:r>
          </a:p>
          <a:p>
            <a:pPr lvl="1"/>
            <a:r>
              <a:rPr lang="en-US" sz="2300" dirty="0" smtClean="0"/>
              <a:t>Had most political power</a:t>
            </a:r>
            <a:endParaRPr lang="en-US" sz="2300" dirty="0"/>
          </a:p>
          <a:p>
            <a:pPr lvl="1"/>
            <a:r>
              <a:rPr lang="en-US" sz="2300" dirty="0" smtClean="0"/>
              <a:t>Ran </a:t>
            </a:r>
            <a:r>
              <a:rPr lang="en-US" sz="2300" dirty="0"/>
              <a:t>large farming estates.</a:t>
            </a:r>
          </a:p>
          <a:p>
            <a:pPr lvl="1"/>
            <a:r>
              <a:rPr lang="en-US" sz="2300" dirty="0"/>
              <a:t>Had little economic power.</a:t>
            </a:r>
          </a:p>
          <a:p>
            <a:pPr lvl="1"/>
            <a:r>
              <a:rPr lang="en-US" sz="2300" dirty="0" smtClean="0"/>
              <a:t>Upper </a:t>
            </a:r>
            <a:r>
              <a:rPr lang="en-US" sz="2300" dirty="0"/>
              <a:t>Class (elites) w/ little education.</a:t>
            </a:r>
          </a:p>
          <a:p>
            <a:pPr lvl="1"/>
            <a:endParaRPr lang="en-US" sz="2300" u="sng" dirty="0" smtClean="0"/>
          </a:p>
        </p:txBody>
      </p:sp>
      <p:pic>
        <p:nvPicPr>
          <p:cNvPr id="1026" name="Picture 2" descr="C:\Users\Brent\Desktop\bd10833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990600" cy="1013402"/>
          </a:xfrm>
          <a:prstGeom prst="rect">
            <a:avLst/>
          </a:prstGeom>
          <a:noFill/>
        </p:spPr>
      </p:pic>
      <p:pic>
        <p:nvPicPr>
          <p:cNvPr id="1027" name="Picture 3" descr="C:\Users\Brent\Desktop\peter_the_gr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00400"/>
            <a:ext cx="2508907" cy="3189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Content Placeholder 4" descr="RenaissanceNobles8665_86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295400"/>
            <a:ext cx="2438400" cy="333114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18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029200"/>
          </a:xfrm>
        </p:spPr>
        <p:txBody>
          <a:bodyPr>
            <a:normAutofit/>
          </a:bodyPr>
          <a:lstStyle/>
          <a:p>
            <a:pPr lvl="1"/>
            <a:r>
              <a:rPr lang="en-US" sz="2300" dirty="0" smtClean="0"/>
              <a:t>Ran Catholic Church.</a:t>
            </a:r>
          </a:p>
          <a:p>
            <a:pPr lvl="1"/>
            <a:r>
              <a:rPr lang="en-US" sz="2300" dirty="0" smtClean="0"/>
              <a:t>Used in GOV as advisors.</a:t>
            </a:r>
          </a:p>
          <a:p>
            <a:pPr lvl="1"/>
            <a:r>
              <a:rPr lang="en-US" sz="2300" dirty="0" smtClean="0"/>
              <a:t>Had most spiritual power.</a:t>
            </a:r>
          </a:p>
          <a:p>
            <a:pPr lvl="1"/>
            <a:r>
              <a:rPr lang="en-US" sz="2300" dirty="0" smtClean="0"/>
              <a:t>Ran </a:t>
            </a:r>
            <a:r>
              <a:rPr lang="en-US" sz="2300" dirty="0"/>
              <a:t>large farming estates.</a:t>
            </a:r>
          </a:p>
          <a:p>
            <a:pPr lvl="1"/>
            <a:r>
              <a:rPr lang="en-US" sz="2300" dirty="0"/>
              <a:t>Had little economic power.</a:t>
            </a:r>
          </a:p>
          <a:p>
            <a:pPr lvl="1"/>
            <a:r>
              <a:rPr lang="en-US" sz="2300" dirty="0" smtClean="0"/>
              <a:t>Fluid </a:t>
            </a:r>
            <a:r>
              <a:rPr lang="en-US" sz="2300" dirty="0"/>
              <a:t>group (in all levels of society) &amp; highly educated.</a:t>
            </a:r>
          </a:p>
          <a:p>
            <a:pPr lvl="1"/>
            <a:endParaRPr lang="en-US" sz="2300" u="sng" dirty="0" smtClean="0"/>
          </a:p>
        </p:txBody>
      </p:sp>
      <p:pic>
        <p:nvPicPr>
          <p:cNvPr id="2050" name="Picture 2" descr="C:\Users\Brent\Desktop\lg-647-celtic-cross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838200" cy="990600"/>
          </a:xfrm>
          <a:prstGeom prst="rect">
            <a:avLst/>
          </a:prstGeom>
          <a:noFill/>
        </p:spPr>
      </p:pic>
      <p:pic>
        <p:nvPicPr>
          <p:cNvPr id="2052" name="Picture 4" descr="C:\Users\Brent\Desktop\clergy-stanthony2.jpg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6858000" y="1295400"/>
            <a:ext cx="2129297" cy="24888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3" descr="C:\Users\Brent\Desktop\2006_po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2023035" cy="25432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Brent\Desktop\priest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2453236" cy="2590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Brent\Desktop\nu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10000"/>
            <a:ext cx="2168556" cy="2590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0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4953000"/>
          </a:xfrm>
        </p:spPr>
        <p:txBody>
          <a:bodyPr>
            <a:normAutofit/>
          </a:bodyPr>
          <a:lstStyle/>
          <a:p>
            <a:pPr lvl="1"/>
            <a:r>
              <a:rPr lang="en-US" sz="2300" dirty="0" smtClean="0"/>
              <a:t>Used in GOV as advisors.</a:t>
            </a:r>
          </a:p>
          <a:p>
            <a:pPr lvl="1"/>
            <a:r>
              <a:rPr lang="en-US" sz="2300" dirty="0" smtClean="0"/>
              <a:t>Held little political power.</a:t>
            </a:r>
          </a:p>
          <a:p>
            <a:pPr lvl="1"/>
            <a:r>
              <a:rPr lang="en-US" sz="2300" dirty="0" smtClean="0"/>
              <a:t>Controlled </a:t>
            </a:r>
            <a:r>
              <a:rPr lang="en-US" sz="2300" dirty="0"/>
              <a:t>trade, banking, markets.</a:t>
            </a:r>
          </a:p>
          <a:p>
            <a:pPr lvl="1"/>
            <a:r>
              <a:rPr lang="en-US" sz="2300" dirty="0" smtClean="0"/>
              <a:t>Had </a:t>
            </a:r>
            <a:r>
              <a:rPr lang="en-US" sz="2300" dirty="0"/>
              <a:t>most economic power</a:t>
            </a:r>
            <a:r>
              <a:rPr lang="en-US" sz="2300" dirty="0" smtClean="0"/>
              <a:t>.</a:t>
            </a:r>
          </a:p>
          <a:p>
            <a:pPr lvl="1"/>
            <a:r>
              <a:rPr lang="en-US" sz="2300" dirty="0" smtClean="0"/>
              <a:t>Middle </a:t>
            </a:r>
            <a:r>
              <a:rPr lang="en-US" sz="2300" dirty="0"/>
              <a:t>Class (not poor, but no titles).</a:t>
            </a:r>
          </a:p>
          <a:p>
            <a:pPr lvl="1"/>
            <a:r>
              <a:rPr lang="en-US" sz="2300" dirty="0"/>
              <a:t>Highly educated &amp; cultured.</a:t>
            </a:r>
          </a:p>
          <a:p>
            <a:pPr lvl="1"/>
            <a:endParaRPr lang="en-US" sz="2300" u="sng" dirty="0"/>
          </a:p>
        </p:txBody>
      </p:sp>
      <p:pic>
        <p:nvPicPr>
          <p:cNvPr id="3074" name="Picture 2" descr="C:\Users\Brent\Desktop\business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657600"/>
            <a:ext cx="2635096" cy="2700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C:\Users\Brent\Desktop\The-Silk-Merchan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899" t="48830"/>
          <a:stretch>
            <a:fillRect/>
          </a:stretch>
        </p:blipFill>
        <p:spPr bwMode="auto">
          <a:xfrm>
            <a:off x="4876800" y="1295400"/>
            <a:ext cx="3175240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C:\Users\Brent\Desktop\Coin-anatomy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"/>
            <a:ext cx="1016000" cy="100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4953000"/>
          </a:xfrm>
        </p:spPr>
        <p:txBody>
          <a:bodyPr>
            <a:normAutofit/>
          </a:bodyPr>
          <a:lstStyle/>
          <a:p>
            <a:pPr lvl="1"/>
            <a:r>
              <a:rPr lang="en-US" sz="2300" dirty="0" smtClean="0"/>
              <a:t>Had no power &amp; no rights.</a:t>
            </a:r>
          </a:p>
          <a:p>
            <a:pPr lvl="1"/>
            <a:r>
              <a:rPr lang="en-US" sz="2300" dirty="0" smtClean="0"/>
              <a:t>Controlled by nobility &amp; clergy.</a:t>
            </a:r>
          </a:p>
          <a:p>
            <a:pPr lvl="1"/>
            <a:r>
              <a:rPr lang="en-US" sz="2300" dirty="0" smtClean="0"/>
              <a:t>Worked </a:t>
            </a:r>
            <a:r>
              <a:rPr lang="en-US" sz="2300" dirty="0"/>
              <a:t>on farming estates for little or no pay.</a:t>
            </a:r>
          </a:p>
          <a:p>
            <a:pPr lvl="1"/>
            <a:r>
              <a:rPr lang="en-US" sz="2300" dirty="0"/>
              <a:t>Had most economic power.</a:t>
            </a:r>
          </a:p>
          <a:p>
            <a:pPr lvl="1"/>
            <a:r>
              <a:rPr lang="en-US" sz="2300" dirty="0" smtClean="0"/>
              <a:t>Lower </a:t>
            </a:r>
            <a:r>
              <a:rPr lang="en-US" sz="2300" dirty="0"/>
              <a:t>Class w/ no education.</a:t>
            </a:r>
          </a:p>
          <a:p>
            <a:pPr lvl="1"/>
            <a:r>
              <a:rPr lang="en-US" sz="2300" dirty="0"/>
              <a:t>Tied to the land &amp; often rioted/revolted.</a:t>
            </a:r>
          </a:p>
          <a:p>
            <a:pPr lvl="1"/>
            <a:endParaRPr lang="en-US" sz="2300" u="sng" dirty="0" smtClean="0"/>
          </a:p>
        </p:txBody>
      </p:sp>
      <p:pic>
        <p:nvPicPr>
          <p:cNvPr id="4098" name="Picture 2" descr="C:\Users\Brent\Desktop\d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990600" cy="990600"/>
          </a:xfrm>
          <a:prstGeom prst="rect">
            <a:avLst/>
          </a:prstGeom>
          <a:noFill/>
        </p:spPr>
      </p:pic>
      <p:pic>
        <p:nvPicPr>
          <p:cNvPr id="4099" name="Picture 3" descr="C:\Users\Brent\Desktop\50502145.jpg"/>
          <p:cNvPicPr>
            <a:picLocks noChangeAspect="1" noChangeArrowheads="1"/>
          </p:cNvPicPr>
          <p:nvPr/>
        </p:nvPicPr>
        <p:blipFill>
          <a:blip r:embed="rId3" cstate="print"/>
          <a:srcRect t="23947"/>
          <a:stretch>
            <a:fillRect/>
          </a:stretch>
        </p:blipFill>
        <p:spPr bwMode="auto">
          <a:xfrm>
            <a:off x="6080614" y="3581400"/>
            <a:ext cx="2914162" cy="2801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Content Placeholder 4" descr="HolyGrail0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6813" r="19687"/>
          <a:stretch>
            <a:fillRect/>
          </a:stretch>
        </p:blipFill>
        <p:spPr>
          <a:xfrm>
            <a:off x="4800600" y="1447800"/>
            <a:ext cx="3352800" cy="25146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36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of 14</a:t>
            </a:r>
            <a:r>
              <a:rPr lang="en-US" baseline="30000" dirty="0" smtClean="0"/>
              <a:t>th</a:t>
            </a:r>
            <a:r>
              <a:rPr lang="en-US" dirty="0" smtClean="0"/>
              <a:t> Century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0" y="1296095"/>
            <a:ext cx="4050516" cy="5447866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14th Century Europe was defined by religion</a:t>
            </a:r>
          </a:p>
          <a:p>
            <a:r>
              <a:rPr lang="en-US" sz="1600" dirty="0" smtClean="0"/>
              <a:t>What were the four main religions of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 Europe?</a:t>
            </a:r>
          </a:p>
          <a:p>
            <a:pPr lvl="1"/>
            <a:r>
              <a:rPr lang="en-US" sz="1600" dirty="0" smtClean="0"/>
              <a:t>Catholicism</a:t>
            </a:r>
          </a:p>
          <a:p>
            <a:pPr lvl="1"/>
            <a:r>
              <a:rPr lang="en-US" sz="1600" dirty="0" smtClean="0"/>
              <a:t>Orthodoxy</a:t>
            </a:r>
          </a:p>
          <a:p>
            <a:pPr lvl="1"/>
            <a:r>
              <a:rPr lang="en-US" sz="1600" dirty="0" smtClean="0"/>
              <a:t>Islam</a:t>
            </a:r>
          </a:p>
          <a:p>
            <a:pPr lvl="1"/>
            <a:r>
              <a:rPr lang="en-US" sz="1600" dirty="0" smtClean="0"/>
              <a:t>Judaism</a:t>
            </a:r>
          </a:p>
          <a:p>
            <a:pPr marL="274320" lvl="1" indent="0">
              <a:buNone/>
            </a:pPr>
            <a:endParaRPr lang="en-US" sz="1600" dirty="0" smtClean="0"/>
          </a:p>
          <a:p>
            <a:r>
              <a:rPr lang="en-US" sz="1600" dirty="0" smtClean="0"/>
              <a:t>Catholicism- Western Europe &amp; led by the Pope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Orthodoxy-E. Europe &amp; divided by ethnic groups.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Islam-Middle East, Asia, Africa. Focus on Mohammed and the Five Pillars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Judaism-Spread to Europe. Focused on old Testament and Torah</a:t>
            </a:r>
            <a:endParaRPr lang="en-US" sz="1600" dirty="0"/>
          </a:p>
        </p:txBody>
      </p:sp>
      <p:pic>
        <p:nvPicPr>
          <p:cNvPr id="4" name="Picture 3" descr="P21-Cathedral-800x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36" y="1293561"/>
            <a:ext cx="4672059" cy="3709626"/>
          </a:xfrm>
          <a:prstGeom prst="rect">
            <a:avLst/>
          </a:prstGeom>
        </p:spPr>
      </p:pic>
      <p:pic>
        <p:nvPicPr>
          <p:cNvPr id="5" name="Content Placeholder 4" descr="greek orthodox_easter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5736" y="1296095"/>
            <a:ext cx="4793920" cy="3949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mecca-muslim-pray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36" y="1293561"/>
            <a:ext cx="4874415" cy="3952331"/>
          </a:xfrm>
          <a:prstGeom prst="rect">
            <a:avLst/>
          </a:prstGeom>
        </p:spPr>
      </p:pic>
      <p:pic>
        <p:nvPicPr>
          <p:cNvPr id="7" name="Picture 6" descr="mens-service-jewish-synagogu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36" y="1296095"/>
            <a:ext cx="4958264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rent\Desktop\Europe_religion_map_en-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31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380</TotalTime>
  <Words>1042</Words>
  <Application>Microsoft Macintosh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Georgia</vt:lpstr>
      <vt:lpstr>Clarity</vt:lpstr>
      <vt:lpstr>Medieval Legacies &amp; The Renaissance</vt:lpstr>
      <vt:lpstr>PowerPoint Presentation</vt:lpstr>
      <vt:lpstr>14th Century Europe</vt:lpstr>
      <vt:lpstr>Nobles</vt:lpstr>
      <vt:lpstr>Clergy</vt:lpstr>
      <vt:lpstr>Merchants</vt:lpstr>
      <vt:lpstr>Peasants</vt:lpstr>
      <vt:lpstr>Religion of 14th Century Europe</vt:lpstr>
      <vt:lpstr>PowerPoint Presentation</vt:lpstr>
      <vt:lpstr>The Renaissance 1330-1530</vt:lpstr>
      <vt:lpstr>Why Italy?</vt:lpstr>
      <vt:lpstr>A New Way of Life</vt:lpstr>
      <vt:lpstr>The Renaissance (1330-1530)</vt:lpstr>
      <vt:lpstr>The Renaissance (1330-1530)</vt:lpstr>
      <vt:lpstr>The Renaissance (1330-1530)</vt:lpstr>
      <vt:lpstr>The Renaissance (1330-1530)</vt:lpstr>
      <vt:lpstr>The Renaissance (1330-1530)</vt:lpstr>
      <vt:lpstr>The Renaissance (1330-1530)</vt:lpstr>
      <vt:lpstr>PowerPoint Presentation</vt:lpstr>
    </vt:vector>
  </TitlesOfParts>
  <Company>Huzzah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Legacies &amp; The Renaissance</dc:title>
  <dc:creator>Tyler Williamson</dc:creator>
  <cp:lastModifiedBy>Williamson, Tyler</cp:lastModifiedBy>
  <cp:revision>15</cp:revision>
  <dcterms:created xsi:type="dcterms:W3CDTF">2016-07-10T19:40:02Z</dcterms:created>
  <dcterms:modified xsi:type="dcterms:W3CDTF">2017-07-09T20:39:27Z</dcterms:modified>
</cp:coreProperties>
</file>